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59" r:id="rId8"/>
    <p:sldId id="260" r:id="rId9"/>
    <p:sldId id="261" r:id="rId10"/>
    <p:sldId id="262" r:id="rId11"/>
    <p:sldId id="268" r:id="rId12"/>
    <p:sldId id="289" r:id="rId13"/>
    <p:sldId id="269" r:id="rId14"/>
    <p:sldId id="270" r:id="rId15"/>
    <p:sldId id="281" r:id="rId16"/>
    <p:sldId id="263" r:id="rId17"/>
    <p:sldId id="271" r:id="rId18"/>
    <p:sldId id="273" r:id="rId19"/>
    <p:sldId id="287" r:id="rId20"/>
    <p:sldId id="282" r:id="rId21"/>
    <p:sldId id="274" r:id="rId22"/>
    <p:sldId id="275" r:id="rId23"/>
    <p:sldId id="276" r:id="rId24"/>
    <p:sldId id="272" r:id="rId25"/>
    <p:sldId id="264" r:id="rId26"/>
    <p:sldId id="278" r:id="rId27"/>
    <p:sldId id="279" r:id="rId28"/>
    <p:sldId id="277" r:id="rId29"/>
    <p:sldId id="288" r:id="rId30"/>
    <p:sldId id="280" r:id="rId31"/>
    <p:sldId id="286" r:id="rId32"/>
    <p:sldId id="283" r:id="rId33"/>
    <p:sldId id="284" r:id="rId34"/>
    <p:sldId id="290" r:id="rId35"/>
    <p:sldId id="285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35" d="100"/>
          <a:sy n="35" d="100"/>
        </p:scale>
        <p:origin x="-186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«Развитие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 у детей дошкольного 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учитель-логопед Пахота А.Г.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Второй этап по формированию пространственных представлений и речевого обозначения пространственных отношений </a:t>
            </a:r>
            <a:r>
              <a:rPr lang="ru-RU" sz="2400" u="sng" dirty="0" smtClean="0"/>
              <a:t>предусматривает</a:t>
            </a:r>
            <a:r>
              <a:rPr lang="ru-RU" sz="24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ориентировку в собственном теле;</a:t>
            </a:r>
          </a:p>
          <a:p>
            <a:r>
              <a:rPr lang="ru-RU" dirty="0" smtClean="0"/>
              <a:t>2. ориентировку в окружающем пространстве;</a:t>
            </a:r>
          </a:p>
          <a:p>
            <a:r>
              <a:rPr lang="ru-RU" dirty="0" smtClean="0"/>
              <a:t>3. уточнение пространственного расположения предметов на плоскости. </a:t>
            </a:r>
          </a:p>
          <a:p>
            <a:r>
              <a:rPr lang="ru-RU" dirty="0" smtClean="0"/>
              <a:t>На этом этапе можно использовать следующие </a:t>
            </a:r>
            <a:r>
              <a:rPr lang="ru-RU" u="sng" dirty="0" smtClean="0"/>
              <a:t>упражнения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 конструирование, выкладывание </a:t>
            </a:r>
            <a:r>
              <a:rPr lang="ru-RU" dirty="0" err="1" smtClean="0"/>
              <a:t>сериационных</a:t>
            </a:r>
            <a:r>
              <a:rPr lang="ru-RU" dirty="0" smtClean="0"/>
              <a:t> рядов;</a:t>
            </a:r>
          </a:p>
          <a:p>
            <a:r>
              <a:rPr lang="ru-RU" dirty="0" smtClean="0"/>
              <a:t>• пальчиковые игры;</a:t>
            </a:r>
          </a:p>
          <a:p>
            <a:r>
              <a:rPr lang="ru-RU" dirty="0" smtClean="0"/>
              <a:t>• штриховки;</a:t>
            </a:r>
          </a:p>
          <a:p>
            <a:r>
              <a:rPr lang="ru-RU" dirty="0" smtClean="0"/>
              <a:t>• выкладывание букв и цифр из других предметов;</a:t>
            </a:r>
          </a:p>
          <a:p>
            <a:r>
              <a:rPr lang="ru-RU" dirty="0" smtClean="0"/>
              <a:t>• работа с мелкими предметами;</a:t>
            </a:r>
          </a:p>
          <a:p>
            <a:r>
              <a:rPr lang="ru-RU" dirty="0" smtClean="0"/>
              <a:t>• лепка;</a:t>
            </a:r>
          </a:p>
          <a:p>
            <a:r>
              <a:rPr lang="ru-RU" dirty="0" smtClean="0"/>
              <a:t>• аппликация;</a:t>
            </a:r>
          </a:p>
          <a:p>
            <a:r>
              <a:rPr lang="ru-RU" dirty="0" smtClean="0"/>
              <a:t>• рисование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граф\SDC1136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508094" cy="33134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сериационного</a:t>
            </a:r>
            <a:r>
              <a:rPr lang="ru-RU" dirty="0" smtClean="0"/>
              <a:t> ряда и выкладывания букв из природного материала</a:t>
            </a:r>
            <a:endParaRPr lang="ru-RU" dirty="0"/>
          </a:p>
        </p:txBody>
      </p:sp>
      <p:pic>
        <p:nvPicPr>
          <p:cNvPr id="27650" name="Picture 2" descr="https://fsd.multiurok.ru/html/2018/03/11/s_5aa4f19926a51/854660_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143248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граф\14bukvy_plastilinom_i_mozaikoj_2016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429156" cy="430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штрихования</a:t>
            </a:r>
            <a:endParaRPr lang="ru-RU" dirty="0"/>
          </a:p>
        </p:txBody>
      </p:sp>
      <p:pic>
        <p:nvPicPr>
          <p:cNvPr id="29698" name="Picture 2" descr="C:\Users\User\Desktop\граф\img7_3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357430"/>
            <a:ext cx="3098119" cy="3915816"/>
          </a:xfrm>
          <a:prstGeom prst="rect">
            <a:avLst/>
          </a:prstGeom>
          <a:noFill/>
        </p:spPr>
      </p:pic>
      <p:pic>
        <p:nvPicPr>
          <p:cNvPr id="5" name="Picture 3" descr="C:\Users\User\Desktop\граф\orig[1]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2928958" cy="414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граф\s120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94861" cy="3275107"/>
          </a:xfrm>
          <a:prstGeom prst="rect">
            <a:avLst/>
          </a:prstGeom>
          <a:noFill/>
        </p:spPr>
      </p:pic>
      <p:pic>
        <p:nvPicPr>
          <p:cNvPr id="30723" name="Picture 3" descr="C:\Users\User\Desktop\граф\bbfde70b40a20c49035eee5343367958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571999" cy="314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дорисовывания</a:t>
            </a:r>
            <a:r>
              <a:rPr lang="ru-RU" dirty="0" smtClean="0"/>
              <a:t> второй половины предмета</a:t>
            </a:r>
            <a:endParaRPr lang="ru-RU" dirty="0"/>
          </a:p>
        </p:txBody>
      </p:sp>
      <p:pic>
        <p:nvPicPr>
          <p:cNvPr id="43010" name="Picture 2" descr="C:\Users\User\Desktop\граф\hello_html_m3cb6b7f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8"/>
          <a:stretch>
            <a:fillRect/>
          </a:stretch>
        </p:blipFill>
        <p:spPr bwMode="auto">
          <a:xfrm>
            <a:off x="2555776" y="2385787"/>
            <a:ext cx="4032448" cy="425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Третий этап - развитие </a:t>
            </a:r>
            <a:r>
              <a:rPr lang="ru-RU" b="1" dirty="0" err="1" smtClean="0"/>
              <a:t>графомоторных</a:t>
            </a:r>
            <a:r>
              <a:rPr lang="ru-RU" b="1" dirty="0" smtClean="0"/>
              <a:t> навыков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Развитие зрительного </a:t>
            </a:r>
            <a:r>
              <a:rPr lang="ru-RU" u="sng" dirty="0" err="1" smtClean="0"/>
              <a:t>гнозиса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 контурные изображения предметов</a:t>
            </a:r>
          </a:p>
          <a:p>
            <a:r>
              <a:rPr lang="ru-RU" dirty="0" smtClean="0"/>
              <a:t>• перечеркнутые контурные изображения, наложенные друг на друга контурные изображения, и т. д. </a:t>
            </a:r>
          </a:p>
          <a:p>
            <a:r>
              <a:rPr lang="ru-RU" dirty="0" smtClean="0"/>
              <a:t>• уточнение представлений о цвете, форме и величине. </a:t>
            </a:r>
          </a:p>
          <a:p>
            <a:r>
              <a:rPr lang="ru-RU" dirty="0" smtClean="0"/>
              <a:t>• уточнение и расширение объема зрительной памяти.</a:t>
            </a:r>
          </a:p>
          <a:p>
            <a:r>
              <a:rPr lang="ru-RU" dirty="0" smtClean="0"/>
              <a:t>2. Развитие зрительного анализа и синтеза;</a:t>
            </a:r>
          </a:p>
          <a:p>
            <a:r>
              <a:rPr lang="ru-RU" dirty="0" smtClean="0"/>
              <a:t>3. Развитие зрительного восприятия и узнавания.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наложения контурных изображений предметов</a:t>
            </a:r>
            <a:endParaRPr lang="ru-RU" dirty="0"/>
          </a:p>
        </p:txBody>
      </p:sp>
      <p:pic>
        <p:nvPicPr>
          <p:cNvPr id="31746" name="Picture 2" descr="C:\Users\User\Desktop\граф\slide-4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84576" cy="336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граф\iPMG6YDN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96336" cy="41882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перечеркнутого контурного изображения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рисования из геометрической фигуры </a:t>
            </a:r>
            <a:endParaRPr lang="ru-RU" dirty="0"/>
          </a:p>
        </p:txBody>
      </p:sp>
      <p:pic>
        <p:nvPicPr>
          <p:cNvPr id="49154" name="Picture 2" descr="C:\Users\User\Desktop\граф\02labmpah130404851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131729" cy="2907704"/>
          </a:xfrm>
          <a:prstGeom prst="rect">
            <a:avLst/>
          </a:prstGeom>
          <a:noFill/>
        </p:spPr>
      </p:pic>
      <p:pic>
        <p:nvPicPr>
          <p:cNvPr id="49155" name="Picture 3" descr="C:\Users\User\Desktop\граф\05.14-7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35281" cy="373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раф\0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задания на расширение объема зрительной памяти</a:t>
            </a:r>
            <a:endParaRPr lang="ru-RU" dirty="0"/>
          </a:p>
        </p:txBody>
      </p:sp>
      <p:pic>
        <p:nvPicPr>
          <p:cNvPr id="44034" name="Picture 2" descr="C:\Users\User\Desktop\граф\img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104953" cy="408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недорисованных предметов</a:t>
            </a:r>
            <a:endParaRPr lang="ru-RU" dirty="0"/>
          </a:p>
        </p:txBody>
      </p:sp>
      <p:pic>
        <p:nvPicPr>
          <p:cNvPr id="34818" name="Picture 2" descr="C:\Users\User\Desktop\граф\iGB7R2M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2708920"/>
            <a:ext cx="630485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зрительного анализа и синтеза</a:t>
            </a:r>
            <a:endParaRPr lang="ru-RU" dirty="0"/>
          </a:p>
        </p:txBody>
      </p:sp>
      <p:pic>
        <p:nvPicPr>
          <p:cNvPr id="35842" name="Picture 2" descr="C:\Users\User\Desktop\граф\img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99" y="2420888"/>
            <a:ext cx="6477393" cy="41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граф\img47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518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граф\img4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"/>
          <a:stretch>
            <a:fillRect/>
          </a:stretch>
        </p:blipFill>
        <p:spPr bwMode="auto">
          <a:xfrm>
            <a:off x="827584" y="2436884"/>
            <a:ext cx="6959126" cy="392162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узнавания и соотнесения контура с предметом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Четвертый этап – развитие </a:t>
            </a:r>
            <a:r>
              <a:rPr lang="ru-RU" sz="2800" dirty="0" err="1" smtClean="0"/>
              <a:t>графомоторных</a:t>
            </a:r>
            <a:r>
              <a:rPr lang="ru-RU" sz="2800" dirty="0" smtClean="0"/>
              <a:t> навыков - изобразительно- графические способности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навыков.</a:t>
            </a:r>
          </a:p>
          <a:p>
            <a:r>
              <a:rPr lang="ru-RU" dirty="0" smtClean="0"/>
              <a:t>• Знакомство с тетрадью и рабочей строкой.</a:t>
            </a:r>
          </a:p>
          <a:p>
            <a:r>
              <a:rPr lang="ru-RU" dirty="0" smtClean="0"/>
              <a:t>• Вертикальные, горизонтальные, наклонные прямые линии и комбинации из них.</a:t>
            </a:r>
          </a:p>
          <a:p>
            <a:r>
              <a:rPr lang="ru-RU" dirty="0" smtClean="0"/>
              <a:t>• Рисование узоров и орнаментов,</a:t>
            </a:r>
          </a:p>
          <a:p>
            <a:r>
              <a:rPr lang="ru-RU" dirty="0" smtClean="0"/>
              <a:t>• Дуги, волнистые линии, круги, овалы.</a:t>
            </a:r>
          </a:p>
          <a:p>
            <a:r>
              <a:rPr lang="ru-RU" dirty="0" smtClean="0"/>
              <a:t>• Рисование по клеткам предметов разной сложности.</a:t>
            </a:r>
          </a:p>
          <a:p>
            <a:r>
              <a:rPr lang="ru-RU" dirty="0" smtClean="0"/>
              <a:t>Овладение графической символизацией</a:t>
            </a:r>
          </a:p>
          <a:p>
            <a:r>
              <a:rPr lang="ru-RU" dirty="0" smtClean="0"/>
              <a:t>• Работа по формированию графического образа букв </a:t>
            </a:r>
            <a:r>
              <a:rPr lang="ru-RU" i="1" dirty="0" smtClean="0"/>
              <a:t>(графемы)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Дифференциация букв, имеющих кинетическое сходство.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линий</a:t>
            </a:r>
            <a:endParaRPr lang="ru-RU" dirty="0"/>
          </a:p>
        </p:txBody>
      </p:sp>
      <p:pic>
        <p:nvPicPr>
          <p:cNvPr id="38914" name="Picture 2" descr="C:\Users\User\Desktop\граф\i4WW9GJ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280" y="2249488"/>
            <a:ext cx="5542024" cy="384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орнаментов</a:t>
            </a:r>
            <a:endParaRPr lang="ru-RU" dirty="0"/>
          </a:p>
        </p:txBody>
      </p:sp>
      <p:pic>
        <p:nvPicPr>
          <p:cNvPr id="39938" name="Picture 2" descr="C:\Users\User\Desktop\граф\P10100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619204" cy="3771800"/>
          </a:xfrm>
          <a:prstGeom prst="rect">
            <a:avLst/>
          </a:prstGeom>
          <a:noFill/>
        </p:spPr>
      </p:pic>
      <p:pic>
        <p:nvPicPr>
          <p:cNvPr id="5" name="Picture 4" descr="C:\Users\User\Desktop\граф\264147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954352" cy="328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узоров</a:t>
            </a:r>
            <a:endParaRPr lang="ru-RU" dirty="0"/>
          </a:p>
        </p:txBody>
      </p:sp>
      <p:pic>
        <p:nvPicPr>
          <p:cNvPr id="37891" name="Picture 3" descr="C:\Users\User\Desktop\граф\650734a6b37b12375b1e7f0dac63fa1f--kult-view-photo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32435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рисования по клеточкам с раскрашиванием</a:t>
            </a:r>
            <a:endParaRPr lang="ru-RU" dirty="0"/>
          </a:p>
        </p:txBody>
      </p:sp>
      <p:pic>
        <p:nvPicPr>
          <p:cNvPr id="50178" name="Picture 2" descr="C:\Users\User\Desktop\граф\0010-016-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906" y="2249488"/>
            <a:ext cx="519218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такое </a:t>
            </a:r>
            <a:r>
              <a:rPr lang="ru-RU" dirty="0" err="1" smtClean="0"/>
              <a:t>графомоторные</a:t>
            </a:r>
            <a:r>
              <a:rPr lang="ru-RU" dirty="0" smtClean="0"/>
              <a:t> навыки?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Графомоторный</a:t>
            </a:r>
            <a:r>
              <a:rPr lang="ru-RU" b="1" dirty="0" smtClean="0"/>
              <a:t> навык</a:t>
            </a:r>
            <a:r>
              <a:rPr lang="ru-RU" dirty="0" smtClean="0"/>
              <a:t> - это определенное положение и движения пишущей руки, которое </a:t>
            </a:r>
            <a:r>
              <a:rPr lang="ru-RU" u="sng" dirty="0" smtClean="0"/>
              <a:t>позволяет</a:t>
            </a:r>
            <a:r>
              <a:rPr lang="ru-RU" dirty="0" smtClean="0"/>
              <a:t>: рисовать, раскрашивать, копировать простейшие узоры, соединять точки, правильно удерживать пишущий предмет.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рисунков по клеточкам разной сложности</a:t>
            </a:r>
            <a:endParaRPr lang="ru-RU" dirty="0"/>
          </a:p>
        </p:txBody>
      </p:sp>
      <p:pic>
        <p:nvPicPr>
          <p:cNvPr id="40962" name="Picture 2" descr="C:\Users\User\Desktop\граф\s1200[1]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287956" cy="3016654"/>
          </a:xfrm>
          <a:prstGeom prst="rect">
            <a:avLst/>
          </a:prstGeom>
          <a:noFill/>
        </p:spPr>
      </p:pic>
      <p:pic>
        <p:nvPicPr>
          <p:cNvPr id="40963" name="Picture 3" descr="C:\Users\User\Desktop\граф\iH11YFC6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537137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графического диктанта</a:t>
            </a:r>
            <a:endParaRPr lang="ru-RU" dirty="0"/>
          </a:p>
        </p:txBody>
      </p:sp>
      <p:pic>
        <p:nvPicPr>
          <p:cNvPr id="9" name="Picture 2" descr="C:\Users\User\Desktop\граф\s1200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943" y="2249488"/>
            <a:ext cx="4942114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формирования графического образа буквы  </a:t>
            </a:r>
            <a:endParaRPr lang="ru-RU" dirty="0"/>
          </a:p>
        </p:txBody>
      </p:sp>
      <p:pic>
        <p:nvPicPr>
          <p:cNvPr id="45058" name="Picture 2" descr="C:\Users\User\Desktop\граф\s12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3825"/>
            <a:ext cx="8229600" cy="257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граф\4f43a9ae44e522e852685effb0e74c38_i-2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938588" cy="3046413"/>
          </a:xfrm>
          <a:prstGeom prst="rect">
            <a:avLst/>
          </a:prstGeom>
          <a:noFill/>
        </p:spPr>
      </p:pic>
      <p:pic>
        <p:nvPicPr>
          <p:cNvPr id="46083" name="Picture 3" descr="C:\Users\User\Desktop\граф\0015-006-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5419814" cy="2725148"/>
          </a:xfrm>
          <a:prstGeom prst="rect">
            <a:avLst/>
          </a:prstGeom>
          <a:noFill/>
        </p:spPr>
      </p:pic>
      <p:pic>
        <p:nvPicPr>
          <p:cNvPr id="46084" name="Picture 4" descr="C:\Users\User\Desktop\граф\695cimiconxaj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808312" cy="290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граф\img5[1]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908720"/>
            <a:ext cx="4685506" cy="568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граф\img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УЧИСЬ ПИСЬМУ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Ну-ка, М, дай руку А,</a:t>
            </a:r>
          </a:p>
          <a:p>
            <a:r>
              <a:rPr lang="ru-RU" dirty="0" smtClean="0"/>
              <a:t>Ну-ка, МА, дай руку МА.</a:t>
            </a:r>
          </a:p>
          <a:p>
            <a:r>
              <a:rPr lang="ru-RU" dirty="0" smtClean="0"/>
              <a:t>МА и МА, а вместе – МАМА.</a:t>
            </a:r>
          </a:p>
          <a:p>
            <a:r>
              <a:rPr lang="ru-RU" dirty="0" smtClean="0"/>
              <a:t>Это я пишу сама.</a:t>
            </a:r>
          </a:p>
          <a:p>
            <a:r>
              <a:rPr lang="ru-RU" dirty="0" smtClean="0"/>
              <a:t>Надо знать, как писать</a:t>
            </a:r>
          </a:p>
          <a:p>
            <a:r>
              <a:rPr lang="ru-RU" dirty="0" smtClean="0"/>
              <a:t>Букву М и букву А.</a:t>
            </a:r>
          </a:p>
          <a:p>
            <a:r>
              <a:rPr lang="ru-RU" dirty="0" smtClean="0"/>
              <a:t>Испишу я всю тетрадь:</a:t>
            </a:r>
          </a:p>
          <a:p>
            <a:r>
              <a:rPr lang="ru-RU" dirty="0" smtClean="0"/>
              <a:t>М и А, МА и МА.</a:t>
            </a:r>
          </a:p>
          <a:p>
            <a:r>
              <a:rPr lang="ru-RU" dirty="0" smtClean="0"/>
              <a:t>Тихо перышком скриплю,</a:t>
            </a:r>
          </a:p>
          <a:p>
            <a:r>
              <a:rPr lang="ru-RU" dirty="0" smtClean="0"/>
              <a:t>Посмотри скорее, мама,</a:t>
            </a:r>
          </a:p>
          <a:p>
            <a:r>
              <a:rPr lang="ru-RU" dirty="0" smtClean="0"/>
              <a:t>Вот как я тебя люблю!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5796136" y="227687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483768" y="213285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24328" y="11247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580112" y="530120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619672" y="42210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 позволяет ребёнку должным образом овладеть письмом. Благодаря такой работе можно решить важные </a:t>
            </a:r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Способствовать интеллектуальному развитию ребенка;</a:t>
            </a:r>
          </a:p>
          <a:p>
            <a:r>
              <a:rPr lang="ru-RU" dirty="0" smtClean="0"/>
              <a:t>2. Подготовить к овладению навыком письма.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 навык письма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Если не проводить работу в области </a:t>
            </a:r>
            <a:r>
              <a:rPr lang="ru-RU" dirty="0" err="1" smtClean="0"/>
              <a:t>графомоторной</a:t>
            </a:r>
            <a:r>
              <a:rPr lang="ru-RU" dirty="0" smtClean="0"/>
              <a:t> деятельности ещё в дошкольном возрасте, в школе это может перерасти в трудности освоения навыков письма, а </a:t>
            </a:r>
            <a:r>
              <a:rPr lang="ru-RU" u="sng" dirty="0" smtClean="0"/>
              <a:t>именно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в небрежный неразборчивый почерк;</a:t>
            </a:r>
          </a:p>
          <a:p>
            <a:r>
              <a:rPr lang="ru-RU" dirty="0" smtClean="0"/>
              <a:t> быструю утомляемость руки;</a:t>
            </a:r>
          </a:p>
          <a:p>
            <a:r>
              <a:rPr lang="ru-RU" dirty="0" smtClean="0"/>
              <a:t>слабую фиксацию рабочей строки.</a:t>
            </a:r>
          </a:p>
          <a:p>
            <a:r>
              <a:rPr lang="ru-RU" dirty="0" smtClean="0"/>
              <a:t> Поэтому в дошкольном возрасте важно развивать механизмы, необходимые для овладения письмом, создать условия для накопления ребенком двигательного и практического опыта, развития навыков ручной умелости.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229600" cy="52330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Формирование интереса к графическим упражнениям необходимо </a:t>
            </a:r>
            <a:r>
              <a:rPr lang="ru-RU" b="1" dirty="0" smtClean="0"/>
              <a:t>начинать в игровой форме</a:t>
            </a:r>
            <a:r>
              <a:rPr lang="ru-RU" dirty="0" smtClean="0"/>
              <a:t>. Задания нужно подбирать, так чтобы они позволяли каждому ребенку </a:t>
            </a:r>
            <a:r>
              <a:rPr lang="ru-RU" b="1" dirty="0" smtClean="0"/>
              <a:t>постепенно без перегрузки</a:t>
            </a:r>
            <a:r>
              <a:rPr lang="ru-RU" dirty="0" smtClean="0"/>
              <a:t>, </a:t>
            </a:r>
            <a:r>
              <a:rPr lang="ru-RU" b="1" dirty="0" smtClean="0"/>
              <a:t>с учетом индивидуальных особенностей </a:t>
            </a:r>
            <a:r>
              <a:rPr lang="ru-RU" dirty="0" smtClean="0"/>
              <a:t>подготовится к этому виду деятельности, ставя перед ребенком игровые и практические задачи. </a:t>
            </a:r>
          </a:p>
          <a:p>
            <a:r>
              <a:rPr lang="ru-RU" dirty="0" smtClean="0"/>
              <a:t>При этом </a:t>
            </a:r>
            <a:r>
              <a:rPr lang="ru-RU" b="1" dirty="0" smtClean="0"/>
              <a:t>важно обратить внимание ребенка на то, что он уже многое умеет</a:t>
            </a:r>
            <a:r>
              <a:rPr lang="ru-RU" dirty="0" smtClean="0"/>
              <a:t>. Обращая внимание на его успехи в графической деятельности, педагог тем самым стимулирует интерес ребенка к письменным упражнениям.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навыки включают в себя: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Мелкую </a:t>
            </a:r>
            <a:r>
              <a:rPr lang="ru-RU" b="1" dirty="0" smtClean="0"/>
              <a:t>мускулатуру пальцев </a:t>
            </a:r>
            <a:r>
              <a:rPr lang="ru-RU" dirty="0" smtClean="0"/>
              <a:t>(контроль силы пальцев и быстроты их движений);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Зрительный анализ и синтез </a:t>
            </a:r>
            <a:r>
              <a:rPr lang="ru-RU" dirty="0" smtClean="0"/>
              <a:t>(определение правых и левых частей тела; ориентировка в пространстве по отношению к предметам; выполнение заданий с условиями по выбору необходимых направлений);</a:t>
            </a:r>
          </a:p>
          <a:p>
            <a:r>
              <a:rPr lang="ru-RU" dirty="0" smtClean="0"/>
              <a:t>3</a:t>
            </a:r>
            <a:r>
              <a:rPr lang="ru-RU" b="1" dirty="0" smtClean="0"/>
              <a:t>. Рисование </a:t>
            </a:r>
            <a:r>
              <a:rPr lang="ru-RU" dirty="0" smtClean="0"/>
              <a:t>(штриховка, обвести по контуру, обводка; срисовывание геометрических фигур; зарисовка деталей, предметов;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незаконченных рисунков;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рисунков с недостающими деталями);</a:t>
            </a:r>
          </a:p>
          <a:p>
            <a:r>
              <a:rPr lang="ru-RU" dirty="0" smtClean="0"/>
              <a:t>4. </a:t>
            </a:r>
            <a:r>
              <a:rPr lang="ru-RU" b="1" dirty="0" smtClean="0"/>
              <a:t>Графическую символику </a:t>
            </a:r>
            <a:r>
              <a:rPr lang="ru-RU" i="1" dirty="0" smtClean="0"/>
              <a:t>(</a:t>
            </a:r>
            <a:r>
              <a:rPr lang="ru-RU" dirty="0" smtClean="0"/>
              <a:t>умение рисовать узоры, а также изображать их с помощью символов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 ребенка осуществляется на протяжении четырех этапов.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Первый этап - развитие крупной и мелкой моторики. </a:t>
            </a:r>
          </a:p>
          <a:p>
            <a:r>
              <a:rPr lang="ru-RU" dirty="0" smtClean="0"/>
              <a:t>Второй этап направлен на формирование пространственных представлений и речевого обозначения пространственных отношений. </a:t>
            </a:r>
          </a:p>
          <a:p>
            <a:r>
              <a:rPr lang="ru-RU" dirty="0" smtClean="0"/>
              <a:t>Третий этап - направлен на развитие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навыков.</a:t>
            </a:r>
          </a:p>
          <a:p>
            <a:r>
              <a:rPr lang="ru-RU" dirty="0" smtClean="0"/>
              <a:t>четвертый этап по развитию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 - изобразительно- графические способности.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При работе над развитием мелкой моторики пальцев рук мы рекомендуем выполнять следующие </a:t>
            </a:r>
            <a:r>
              <a:rPr lang="ru-RU" sz="3100" u="sng" dirty="0" smtClean="0"/>
              <a:t>упражнения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• пальчиковую гимнастику;</a:t>
            </a:r>
          </a:p>
          <a:p>
            <a:r>
              <a:rPr lang="ru-RU" dirty="0" smtClean="0"/>
              <a:t>• массаж </a:t>
            </a:r>
            <a:r>
              <a:rPr lang="ru-RU" i="1" dirty="0" smtClean="0"/>
              <a:t>(</a:t>
            </a:r>
            <a:r>
              <a:rPr lang="ru-RU" i="1" dirty="0" err="1" smtClean="0"/>
              <a:t>самомассаж</a:t>
            </a:r>
            <a:r>
              <a:rPr lang="ru-RU" i="1" dirty="0" smtClean="0"/>
              <a:t>, </a:t>
            </a:r>
            <a:r>
              <a:rPr lang="ru-RU" i="1" dirty="0" err="1" smtClean="0"/>
              <a:t>массаж</a:t>
            </a:r>
            <a:r>
              <a:rPr lang="ru-RU" i="1" dirty="0" smtClean="0"/>
              <a:t> с помощью </a:t>
            </a:r>
            <a:r>
              <a:rPr lang="ru-RU" i="1" dirty="0" err="1" smtClean="0"/>
              <a:t>су-джок</a:t>
            </a:r>
            <a:r>
              <a:rPr lang="ru-RU" i="1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лепить из пластилина или соленого теста;</a:t>
            </a:r>
          </a:p>
          <a:p>
            <a:r>
              <a:rPr lang="ru-RU" dirty="0" smtClean="0"/>
              <a:t>• вырезать из бумаги фигуры разной сложности;</a:t>
            </a:r>
          </a:p>
          <a:p>
            <a:r>
              <a:rPr lang="ru-RU" dirty="0" smtClean="0"/>
              <a:t>• составлять бусы, застегивать и </a:t>
            </a:r>
            <a:r>
              <a:rPr lang="ru-RU" dirty="0" err="1" smtClean="0"/>
              <a:t>растегивать</a:t>
            </a:r>
            <a:r>
              <a:rPr lang="ru-RU" dirty="0" smtClean="0"/>
              <a:t> пуговицы, кнопки, крючки и т. д. ;</a:t>
            </a:r>
          </a:p>
          <a:p>
            <a:r>
              <a:rPr lang="ru-RU" dirty="0" smtClean="0"/>
              <a:t>• собирать </a:t>
            </a:r>
            <a:r>
              <a:rPr lang="ru-RU" dirty="0" err="1" smtClean="0"/>
              <a:t>пазлы</a:t>
            </a:r>
            <a:r>
              <a:rPr lang="ru-RU" dirty="0" smtClean="0"/>
              <a:t>, мозаику;</a:t>
            </a:r>
          </a:p>
          <a:p>
            <a:r>
              <a:rPr lang="ru-RU" dirty="0" smtClean="0"/>
              <a:t>• конструировать из кубиков, а также </a:t>
            </a:r>
            <a:r>
              <a:rPr lang="ru-RU" dirty="0" err="1" smtClean="0"/>
              <a:t>лего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раскрашивать раскраски;</a:t>
            </a:r>
          </a:p>
          <a:p>
            <a:r>
              <a:rPr lang="ru-RU" dirty="0" smtClean="0"/>
              <a:t>• игра с прищепками, с палочками </a:t>
            </a:r>
            <a:r>
              <a:rPr lang="ru-RU" dirty="0" err="1" smtClean="0"/>
              <a:t>Кюизенера</a:t>
            </a:r>
            <a:r>
              <a:rPr lang="ru-RU" dirty="0" smtClean="0"/>
              <a:t>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</TotalTime>
  <Words>869</Words>
  <Application>Microsoft Office PowerPoint</Application>
  <PresentationFormat>Экран (4:3)</PresentationFormat>
  <Paragraphs>97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Городская</vt:lpstr>
      <vt:lpstr>«Развитие графомоторных навыков у детей дошкольного возраста»</vt:lpstr>
      <vt:lpstr>Презентация PowerPoint</vt:lpstr>
      <vt:lpstr>Что же такое графомоторные навыки? </vt:lpstr>
      <vt:lpstr>Презентация PowerPoint</vt:lpstr>
      <vt:lpstr>Влияние на навык письма в школе</vt:lpstr>
      <vt:lpstr>Презентация PowerPoint</vt:lpstr>
      <vt:lpstr>Графомоторные навыки включают в себя: </vt:lpstr>
      <vt:lpstr>Формирование графомоторных навыков ребенка осуществляется на протяжении четырех этапов. </vt:lpstr>
      <vt:lpstr>При работе над развитием мелкой моторики пальцев рук мы рекомендуем выполнять следующие упражнения: </vt:lpstr>
      <vt:lpstr>Второй этап по формированию пространственных представлений и речевого обозначения пространственных отношений предусматривает: </vt:lpstr>
      <vt:lpstr>Пример сериационного ряда и выкладывания букв из природного материала</vt:lpstr>
      <vt:lpstr>Презентация PowerPoint</vt:lpstr>
      <vt:lpstr>Примеры штрихования</vt:lpstr>
      <vt:lpstr>Презентация PowerPoint</vt:lpstr>
      <vt:lpstr>Пример дорисовывания второй половины предмета</vt:lpstr>
      <vt:lpstr>Третий этап - развитие графомоторных навыков. </vt:lpstr>
      <vt:lpstr>Примеры наложения контурных изображений предметов</vt:lpstr>
      <vt:lpstr>Пример перечеркнутого контурного изображения</vt:lpstr>
      <vt:lpstr>Примеры рисования из геометрической фигуры </vt:lpstr>
      <vt:lpstr>Пример задания на расширение объема зрительной памяти</vt:lpstr>
      <vt:lpstr>Примеры недорисованных предметов</vt:lpstr>
      <vt:lpstr>Примеры зрительного анализа и синтеза</vt:lpstr>
      <vt:lpstr>Презентация PowerPoint</vt:lpstr>
      <vt:lpstr>Пример узнавания и соотнесения контура с предметом</vt:lpstr>
      <vt:lpstr>Четвертый этап – развитие графомоторных навыков - изобразительно- графические способности</vt:lpstr>
      <vt:lpstr>Примеры линий</vt:lpstr>
      <vt:lpstr>Пример орнаментов</vt:lpstr>
      <vt:lpstr>Пример узоров</vt:lpstr>
      <vt:lpstr>Пример рисования по клеточкам с раскрашиванием</vt:lpstr>
      <vt:lpstr>Примеры рисунков по клеточкам разной сложности</vt:lpstr>
      <vt:lpstr>Пример графического диктанта</vt:lpstr>
      <vt:lpstr>Пример формирования графического образа буквы  </vt:lpstr>
      <vt:lpstr>Презентация PowerPoint</vt:lpstr>
      <vt:lpstr>Презентация PowerPoint</vt:lpstr>
      <vt:lpstr>Презентация PowerPoint</vt:lpstr>
      <vt:lpstr>УЧИСЬ ПИСЬМУ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графомоторных навыков у детей дошкольного возраста»</dc:title>
  <dc:creator>Учитель</dc:creator>
  <cp:lastModifiedBy>Учитель</cp:lastModifiedBy>
  <cp:revision>26</cp:revision>
  <dcterms:modified xsi:type="dcterms:W3CDTF">2020-03-22T21:52:56Z</dcterms:modified>
</cp:coreProperties>
</file>