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handoutMasterIdLst>
    <p:handoutMasterId r:id="rId38"/>
  </p:handoutMasterIdLst>
  <p:sldIdLst>
    <p:sldId id="387" r:id="rId2"/>
    <p:sldId id="390" r:id="rId3"/>
    <p:sldId id="392" r:id="rId4"/>
    <p:sldId id="391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2" r:id="rId15"/>
    <p:sldId id="403" r:id="rId16"/>
    <p:sldId id="405" r:id="rId17"/>
    <p:sldId id="404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8" r:id="rId27"/>
    <p:sldId id="415" r:id="rId28"/>
    <p:sldId id="416" r:id="rId29"/>
    <p:sldId id="414" r:id="rId30"/>
    <p:sldId id="417" r:id="rId31"/>
    <p:sldId id="419" r:id="rId32"/>
    <p:sldId id="420" r:id="rId33"/>
    <p:sldId id="421" r:id="rId34"/>
    <p:sldId id="422" r:id="rId35"/>
    <p:sldId id="378" r:id="rId36"/>
  </p:sldIdLst>
  <p:sldSz cx="9144000" cy="6858000" type="screen4x3"/>
  <p:notesSz cx="67818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961"/>
    <a:srgbClr val="46742C"/>
    <a:srgbClr val="1A5621"/>
    <a:srgbClr val="FFFFCC"/>
    <a:srgbClr val="E1F7FF"/>
    <a:srgbClr val="336600"/>
    <a:srgbClr val="006600"/>
    <a:srgbClr val="C0D597"/>
    <a:srgbClr val="00CC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59" autoAdjust="0"/>
  </p:normalViewPr>
  <p:slideViewPr>
    <p:cSldViewPr>
      <p:cViewPr>
        <p:scale>
          <a:sx n="50" d="100"/>
          <a:sy n="50" d="100"/>
        </p:scale>
        <p:origin x="-2064" y="-432"/>
      </p:cViewPr>
      <p:guideLst>
        <p:guide orient="horz" pos="981"/>
        <p:guide pos="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80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FF00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FF00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00CCFF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00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000"/>
                      <a:t>27%</a:t>
                    </a:r>
                  </a:p>
                </c:rich>
              </c:tx>
              <c:spPr>
                <a:noFill/>
                <a:ln w="25681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2686418667476509"/>
                  <c:y val="-3.474047028933365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000"/>
                      <a:t>5,4%</a:t>
                    </a:r>
                  </a:p>
                </c:rich>
              </c:tx>
              <c:spPr>
                <a:noFill/>
                <a:ln w="25681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000"/>
                      <a:t>13,5%</a:t>
                    </a:r>
                  </a:p>
                </c:rich>
              </c:tx>
              <c:spPr>
                <a:noFill/>
                <a:ln w="25681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000">
                        <a:solidFill>
                          <a:schemeClr val="bg1"/>
                        </a:solidFill>
                      </a:rPr>
                      <a:t>16,2%</a:t>
                    </a:r>
                  </a:p>
                </c:rich>
              </c:tx>
              <c:spPr>
                <a:noFill/>
                <a:ln w="25681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20692562743915982"/>
                  <c:y val="6.5285824694187561E-2"/>
                </c:manualLayout>
              </c:layout>
              <c:tx>
                <c:rich>
                  <a:bodyPr/>
                  <a:lstStyle/>
                  <a:p>
                    <a:pPr>
                      <a:defRPr sz="2000" b="1" i="0" u="none" strike="noStrike" baseline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2000" dirty="0">
                        <a:solidFill>
                          <a:schemeClr val="bg1"/>
                        </a:solidFill>
                      </a:rPr>
                      <a:t>37,9%</a:t>
                    </a:r>
                  </a:p>
                </c:rich>
              </c:tx>
              <c:spPr>
                <a:noFill/>
                <a:ln w="25681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до 5 лет</c:v>
                </c:pt>
                <c:pt idx="1">
                  <c:v>5-10 лет</c:v>
                </c:pt>
                <c:pt idx="2">
                  <c:v>10-15 лет</c:v>
                </c:pt>
                <c:pt idx="3">
                  <c:v>15-20 лет</c:v>
                </c:pt>
                <c:pt idx="4">
                  <c:v>Свыше 20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10</c:v>
                </c:pt>
                <c:pt idx="1">
                  <c:v>2</c:v>
                </c:pt>
                <c:pt idx="2">
                  <c:v>5</c:v>
                </c:pt>
                <c:pt idx="3">
                  <c:v>6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80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до 5 лет</c:v>
                </c:pt>
                <c:pt idx="1">
                  <c:v>5-10 лет</c:v>
                </c:pt>
                <c:pt idx="2">
                  <c:v>10-15 лет</c:v>
                </c:pt>
                <c:pt idx="3">
                  <c:v>15-20 лет</c:v>
                </c:pt>
                <c:pt idx="4">
                  <c:v>Свыше 20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80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1180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до 5 лет</c:v>
                </c:pt>
                <c:pt idx="1">
                  <c:v>5-10 лет</c:v>
                </c:pt>
                <c:pt idx="2">
                  <c:v>10-15 лет</c:v>
                </c:pt>
                <c:pt idx="3">
                  <c:v>15-20 лет</c:v>
                </c:pt>
                <c:pt idx="4">
                  <c:v>Свыше 20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397">
          <a:noFill/>
        </a:ln>
      </c:spPr>
    </c:plotArea>
    <c:legend>
      <c:legendPos val="t"/>
      <c:layout>
        <c:manualLayout>
          <c:xMode val="edge"/>
          <c:yMode val="edge"/>
          <c:x val="5.4798810951226962E-2"/>
          <c:y val="0.15019893811465262"/>
          <c:w val="0.8904021369894326"/>
          <c:h val="0.11132898221181381"/>
        </c:manualLayout>
      </c:layout>
      <c:overlay val="0"/>
      <c:spPr>
        <a:noFill/>
        <a:ln w="2951">
          <a:noFill/>
          <a:prstDash val="solid"/>
        </a:ln>
      </c:spPr>
      <c:txPr>
        <a:bodyPr/>
        <a:lstStyle/>
        <a:p>
          <a:pPr>
            <a:defRPr sz="1622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6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 w="25342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641">
              <a:solidFill>
                <a:schemeClr val="tx1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00FF00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1451104232023768"/>
                  <c:y val="1.0223531971325459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000" dirty="0">
                        <a:solidFill>
                          <a:schemeClr val="bg1"/>
                        </a:solidFill>
                      </a:rPr>
                      <a:t>46%</a:t>
                    </a:r>
                  </a:p>
                </c:rich>
              </c:tx>
              <c:spPr>
                <a:noFill/>
                <a:ln w="25342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0831932947695522"/>
                  <c:y val="-0.12984500573425212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000" dirty="0"/>
                      <a:t>48,6%</a:t>
                    </a:r>
                  </a:p>
                </c:rich>
              </c:tx>
              <c:spPr>
                <a:noFill/>
                <a:ln w="25342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5302663708206711E-2"/>
                  <c:y val="0.13300270322619975"/>
                </c:manualLayout>
              </c:layout>
              <c:tx>
                <c:rich>
                  <a:bodyPr/>
                  <a:lstStyle/>
                  <a:p>
                    <a:pPr>
                      <a:defRPr sz="2400" b="1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2000" dirty="0"/>
                      <a:t>5,4%</a:t>
                    </a:r>
                  </a:p>
                </c:rich>
              </c:tx>
              <c:spPr>
                <a:noFill/>
                <a:ln w="25342">
                  <a:noFill/>
                </a:ln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delete val="1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3"/>
                <c:pt idx="0">
                  <c:v>высшее образование </c:v>
                </c:pt>
                <c:pt idx="1">
                  <c:v>среднее специальное образование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16</c:v>
                </c:pt>
                <c:pt idx="1">
                  <c:v>18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64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3"/>
                <c:pt idx="0">
                  <c:v>высшее образование </c:v>
                </c:pt>
                <c:pt idx="1">
                  <c:v>среднее специальное образование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641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chemeClr val="accent1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1164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3"/>
                <c:pt idx="0">
                  <c:v>высшее образование </c:v>
                </c:pt>
                <c:pt idx="1">
                  <c:v>среднее специальное образование</c:v>
                </c:pt>
                <c:pt idx="2">
                  <c:v>среднее образование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381">
          <a:noFill/>
        </a:ln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6.8507744643937454E-2"/>
          <c:y val="0.15303566024894116"/>
          <c:w val="0.89087192469813936"/>
          <c:h val="0.135964563940834"/>
        </c:manualLayout>
      </c:layout>
      <c:overlay val="0"/>
      <c:spPr>
        <a:noFill/>
        <a:ln w="2911">
          <a:noFill/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5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3169">
              <a:solidFill>
                <a:schemeClr val="tx1"/>
              </a:solidFill>
              <a:prstDash val="solid"/>
            </a:ln>
          </c:spPr>
          <c:dPt>
            <c:idx val="0"/>
            <c:bubble3D val="0"/>
            <c:spPr>
              <a:solidFill>
                <a:srgbClr val="FFFF00"/>
              </a:solidFill>
              <a:ln w="13169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3169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13169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13169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11,8%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35,1%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1892485175900503E-2"/>
                  <c:y val="-0.1657015088373527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15,3%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37,8%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Sheet1!$B$1:$E$1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Вторая</c:v>
                </c:pt>
                <c:pt idx="3">
                  <c:v>Без категории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</c:v>
                </c:pt>
                <c:pt idx="1">
                  <c:v>13</c:v>
                </c:pt>
                <c:pt idx="2">
                  <c:v>6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386">
          <a:noFill/>
        </a:ln>
      </c:spPr>
    </c:plotArea>
    <c:legend>
      <c:legendPos val="t"/>
      <c:layout>
        <c:manualLayout>
          <c:xMode val="edge"/>
          <c:yMode val="edge"/>
          <c:x val="0.14963135837228908"/>
          <c:y val="0.1296163032703245"/>
          <c:w val="0.74252631600253827"/>
          <c:h val="0.15298672461027588"/>
        </c:manualLayout>
      </c:layout>
      <c:overlay val="0"/>
      <c:spPr>
        <a:noFill/>
        <a:ln w="3291">
          <a:noFill/>
          <a:prstDash val="solid"/>
        </a:ln>
      </c:spPr>
      <c:txPr>
        <a:bodyPr/>
        <a:lstStyle/>
        <a:p>
          <a:pPr>
            <a:defRPr sz="1716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91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8674" cy="496729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1539" y="1"/>
            <a:ext cx="2938674" cy="496729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3DBA874-19BE-467B-8E17-834F9C329EF3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323"/>
            <a:ext cx="2938674" cy="496728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1539" y="9428323"/>
            <a:ext cx="2938674" cy="496728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1FC492E-9250-4B7E-B099-4A0787F00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61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8674" cy="496729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1539" y="1"/>
            <a:ext cx="2938674" cy="496729"/>
          </a:xfrm>
          <a:prstGeom prst="rect">
            <a:avLst/>
          </a:prstGeom>
        </p:spPr>
        <p:txBody>
          <a:bodyPr vert="horz" lIns="91392" tIns="45697" rIns="91392" bIns="45697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5376AF5-3B4F-4F32-8C92-9B08D3C966B2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2" tIns="45697" rIns="91392" bIns="45697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546" y="4714955"/>
            <a:ext cx="5426710" cy="4467383"/>
          </a:xfrm>
          <a:prstGeom prst="rect">
            <a:avLst/>
          </a:prstGeom>
        </p:spPr>
        <p:txBody>
          <a:bodyPr vert="horz" lIns="91392" tIns="45697" rIns="91392" bIns="4569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38674" cy="496728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1539" y="9428323"/>
            <a:ext cx="2938674" cy="496728"/>
          </a:xfrm>
          <a:prstGeom prst="rect">
            <a:avLst/>
          </a:prstGeom>
        </p:spPr>
        <p:txBody>
          <a:bodyPr vert="horz" lIns="91392" tIns="45697" rIns="91392" bIns="45697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DBC500D-BB65-4A19-9E11-9D104535B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12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9638" y="1473200"/>
            <a:ext cx="4964112" cy="3722688"/>
          </a:xfrm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xfrm>
            <a:off x="777875" y="5661025"/>
            <a:ext cx="5086350" cy="3179763"/>
          </a:xfrm>
          <a:noFill/>
          <a:ln/>
        </p:spPr>
        <p:txBody>
          <a:bodyPr/>
          <a:lstStyle/>
          <a:p>
            <a:pPr eaLnBrk="1" hangingPunct="1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681DF-1404-4C93-B58E-2719D2AF1969}" type="slidenum">
              <a:rPr lang="ru-RU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BC500D-BB65-4A19-9E11-9D104535B32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6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BC500D-BB65-4A19-9E11-9D104535B32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4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74A0F-0D8F-4F39-B3D0-F38F80B4F2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05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6A320-E233-4D76-ABDC-170335A65D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521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2ACA-A0EC-45EC-9F34-4DC75FF600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57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BB843-FEA3-44B7-9E1C-4D8963B9B4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1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A59F5F-8A3C-49DD-B49B-792FFC3785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9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BF987-7765-4D0E-A718-C9A97074C5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8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80ABE-6ADA-42DC-97B6-34FD321365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76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8FD6F-3062-4BF6-ADB6-37199F42B2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4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31E57-5A6D-4268-B851-52090B06AE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02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DE9F0-C2F7-4F10-ADA0-31ADD64C54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11CA6-7CEF-4836-B8B7-FF1B6F9776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06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36BE81B-7B63-4E32-B6E2-6736E5706F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18446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buFont typeface="Wingdings" pitchFamily="2" charset="2"/>
              <a:buNone/>
            </a:pP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>
          <a:xfrm>
            <a:off x="-19098" y="-1"/>
            <a:ext cx="9163098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" y="-747464"/>
            <a:ext cx="4328753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/>
          <a:stretch/>
        </p:blipFill>
        <p:spPr>
          <a:xfrm>
            <a:off x="192637" y="3368777"/>
            <a:ext cx="8771851" cy="32911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966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727" y="1340768"/>
            <a:ext cx="8817431" cy="1452398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72961"/>
                </a:solidFill>
              </a:rPr>
              <a:t>НАШ САМЫЙ </a:t>
            </a:r>
            <a:br>
              <a:rPr lang="ru-RU" sz="3600" b="1" dirty="0" smtClean="0">
                <a:solidFill>
                  <a:srgbClr val="772961"/>
                </a:solidFill>
              </a:rPr>
            </a:br>
            <a:r>
              <a:rPr lang="ru-RU" sz="3600" b="1" dirty="0" smtClean="0">
                <a:solidFill>
                  <a:srgbClr val="772961"/>
                </a:solidFill>
              </a:rPr>
              <a:t>ДОБРЫЙ КОЛЛЕКТИВ</a:t>
            </a:r>
            <a:endParaRPr lang="ru-RU" sz="36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7" y="2708920"/>
            <a:ext cx="8843398" cy="39795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962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51046" y="1859893"/>
            <a:ext cx="4248472" cy="4824536"/>
          </a:xfrm>
          <a:prstGeom prst="round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389303"/>
              </p:ext>
            </p:extLst>
          </p:nvPr>
        </p:nvGraphicFramePr>
        <p:xfrm>
          <a:off x="88738" y="1700808"/>
          <a:ext cx="4412380" cy="562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350" y="1219375"/>
            <a:ext cx="7339486" cy="67592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72961"/>
                </a:solidFill>
              </a:rPr>
              <a:t>БОЛЬШОЙ КАДРОВЫЙ ПОТЕНЦИАЛ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8024" y="1875782"/>
            <a:ext cx="4176464" cy="4824536"/>
          </a:xfrm>
          <a:prstGeom prst="round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1988840"/>
            <a:ext cx="417646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Кадровое обеспечение</a:t>
            </a:r>
            <a:endParaRPr lang="ru-RU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1046" y="1988840"/>
            <a:ext cx="424847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 err="1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Стажевые</a:t>
            </a:r>
            <a:r>
              <a:rPr lang="ru-RU" b="1" dirty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 показатели </a:t>
            </a:r>
            <a:r>
              <a:rPr lang="ru-RU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педагогов</a:t>
            </a:r>
            <a:endParaRPr lang="ru-RU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930443462"/>
              </p:ext>
            </p:extLst>
          </p:nvPr>
        </p:nvGraphicFramePr>
        <p:xfrm>
          <a:off x="4454500" y="1412776"/>
          <a:ext cx="4689499" cy="596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240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350" y="1200555"/>
            <a:ext cx="7339486" cy="67592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72961"/>
                </a:solidFill>
              </a:rPr>
              <a:t>БОЛЬШОЙ КАДРОВЫЙ ПОТЕНЦИАЛ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1046" y="1859893"/>
            <a:ext cx="3916898" cy="4824536"/>
          </a:xfrm>
          <a:prstGeom prst="roundRect">
            <a:avLst/>
          </a:prstGeom>
          <a:solidFill>
            <a:srgbClr val="E1F7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3968" y="1875782"/>
            <a:ext cx="4680520" cy="4824536"/>
          </a:xfrm>
          <a:prstGeom prst="roundRect">
            <a:avLst>
              <a:gd name="adj" fmla="val 6434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51046" y="1931346"/>
            <a:ext cx="391689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Квалификационный уровень педагогов</a:t>
            </a:r>
            <a:endParaRPr lang="ru-RU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1931346"/>
            <a:ext cx="46805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Достижения педагогов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Отличник народного просвещения»</a:t>
            </a:r>
          </a:p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Зыкова Наталия Алексеевна, руководитель консультационного пункта;</a:t>
            </a:r>
          </a:p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Каменская Любовь Васильевна, музыкальный руководитель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Почетный знак </a:t>
            </a: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Почетный работник </a:t>
            </a: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общего </a:t>
            </a: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образования»</a:t>
            </a:r>
          </a:p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Васильева Наталия Николаевна, воспитатель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Почетная грамота Министерства образования и науки РФ</a:t>
            </a:r>
            <a:endParaRPr lang="ru-RU" sz="1600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Махалова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Татьяна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Владимировна, заведующий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Иванова Ольга Николаевна, старший воспитатель</a:t>
            </a:r>
          </a:p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Васильева Наталия Николаевна, воспитатель</a:t>
            </a:r>
          </a:p>
          <a:p>
            <a:pPr eaLnBrk="1" hangingPunct="1">
              <a:defRPr/>
            </a:pPr>
            <a:r>
              <a:rPr 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Тиунцева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Галина Борисовна, воспитатель</a:t>
            </a:r>
          </a:p>
          <a:p>
            <a:pPr eaLnBrk="1" hangingPunct="1">
              <a:defRPr/>
            </a:pP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Грамота </a:t>
            </a:r>
            <a:r>
              <a:rPr lang="ru-RU" sz="16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Областного департамента </a:t>
            </a:r>
            <a:r>
              <a:rPr lang="ru-RU" sz="16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образования –</a:t>
            </a:r>
            <a:r>
              <a:rPr lang="ru-RU" sz="1600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педагогов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484510"/>
              </p:ext>
            </p:extLst>
          </p:nvPr>
        </p:nvGraphicFramePr>
        <p:xfrm>
          <a:off x="-377009" y="1875782"/>
          <a:ext cx="4940435" cy="556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3968" y="1859893"/>
            <a:ext cx="4680520" cy="4930261"/>
          </a:xfrm>
          <a:prstGeom prst="rect">
            <a:avLst/>
          </a:prstGeom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859893"/>
            <a:ext cx="4458868" cy="4930261"/>
          </a:xfrm>
          <a:prstGeom prst="rect">
            <a:avLst/>
          </a:prstGeom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25632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039376"/>
            <a:ext cx="3888432" cy="2677656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6742C"/>
                </a:solidFill>
              </a:rPr>
              <a:t>Наш самый </a:t>
            </a:r>
            <a:r>
              <a:rPr lang="ru-RU" sz="2400" b="1" dirty="0" smtClean="0">
                <a:solidFill>
                  <a:srgbClr val="46742C"/>
                </a:solidFill>
              </a:rPr>
              <a:t/>
            </a:r>
            <a:br>
              <a:rPr lang="ru-RU" sz="2400" b="1" dirty="0" smtClean="0">
                <a:solidFill>
                  <a:srgbClr val="46742C"/>
                </a:solidFill>
              </a:rPr>
            </a:br>
            <a:r>
              <a:rPr lang="ru-RU" sz="2400" b="1" dirty="0" smtClean="0">
                <a:solidFill>
                  <a:srgbClr val="46742C"/>
                </a:solidFill>
              </a:rPr>
              <a:t>добрый </a:t>
            </a:r>
            <a:r>
              <a:rPr lang="ru-RU" sz="2400" b="1" dirty="0">
                <a:solidFill>
                  <a:srgbClr val="46742C"/>
                </a:solidFill>
              </a:rPr>
              <a:t>детский сад</a:t>
            </a:r>
          </a:p>
          <a:p>
            <a:pPr algn="ctr"/>
            <a:r>
              <a:rPr lang="ru-RU" sz="2400" b="1" dirty="0">
                <a:solidFill>
                  <a:srgbClr val="46742C"/>
                </a:solidFill>
              </a:rPr>
              <a:t>Встречает </a:t>
            </a:r>
            <a:r>
              <a:rPr lang="ru-RU" sz="2400" b="1" dirty="0" smtClean="0">
                <a:solidFill>
                  <a:srgbClr val="46742C"/>
                </a:solidFill>
              </a:rPr>
              <a:t/>
            </a:r>
            <a:br>
              <a:rPr lang="ru-RU" sz="2400" b="1" dirty="0" smtClean="0">
                <a:solidFill>
                  <a:srgbClr val="46742C"/>
                </a:solidFill>
              </a:rPr>
            </a:br>
            <a:r>
              <a:rPr lang="ru-RU" sz="2400" b="1" dirty="0" smtClean="0">
                <a:solidFill>
                  <a:srgbClr val="46742C"/>
                </a:solidFill>
              </a:rPr>
              <a:t>с </a:t>
            </a:r>
            <a:r>
              <a:rPr lang="ru-RU" sz="2400" b="1" dirty="0">
                <a:solidFill>
                  <a:srgbClr val="46742C"/>
                </a:solidFill>
              </a:rPr>
              <a:t>радостью ребят.</a:t>
            </a:r>
          </a:p>
          <a:p>
            <a:pPr algn="ctr"/>
            <a:r>
              <a:rPr lang="ru-RU" sz="2400" b="1" dirty="0">
                <a:solidFill>
                  <a:srgbClr val="46742C"/>
                </a:solidFill>
              </a:rPr>
              <a:t>Мы очень весело живем </a:t>
            </a:r>
          </a:p>
          <a:p>
            <a:pPr algn="ctr"/>
            <a:r>
              <a:rPr lang="ru-RU" sz="2400" b="1" dirty="0">
                <a:solidFill>
                  <a:srgbClr val="46742C"/>
                </a:solidFill>
              </a:rPr>
              <a:t>В саду любимом </a:t>
            </a:r>
            <a:r>
              <a:rPr lang="ru-RU" sz="2400" b="1" dirty="0" smtClean="0">
                <a:solidFill>
                  <a:srgbClr val="46742C"/>
                </a:solidFill>
              </a:rPr>
              <a:t/>
            </a:r>
            <a:br>
              <a:rPr lang="ru-RU" sz="2400" b="1" dirty="0" smtClean="0">
                <a:solidFill>
                  <a:srgbClr val="46742C"/>
                </a:solidFill>
              </a:rPr>
            </a:br>
            <a:r>
              <a:rPr lang="ru-RU" sz="2400" b="1" dirty="0" smtClean="0">
                <a:solidFill>
                  <a:srgbClr val="46742C"/>
                </a:solidFill>
              </a:rPr>
              <a:t>и </a:t>
            </a:r>
            <a:r>
              <a:rPr lang="ru-RU" sz="2400" b="1" dirty="0">
                <a:solidFill>
                  <a:srgbClr val="46742C"/>
                </a:solidFill>
              </a:rPr>
              <a:t>родном!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68" y="1154214"/>
            <a:ext cx="3199290" cy="54431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19672" y="4063712"/>
            <a:ext cx="3888432" cy="2677656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772961"/>
                </a:solidFill>
              </a:rPr>
              <a:t>МАХАЛОВА </a:t>
            </a:r>
            <a:r>
              <a:rPr lang="ru-RU" sz="2800" b="1" dirty="0" smtClean="0">
                <a:solidFill>
                  <a:srgbClr val="772961"/>
                </a:solidFill>
              </a:rPr>
              <a:t/>
            </a:r>
            <a:br>
              <a:rPr lang="ru-RU" sz="2800" b="1" dirty="0" smtClean="0">
                <a:solidFill>
                  <a:srgbClr val="772961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Татьяна </a:t>
            </a:r>
            <a:r>
              <a:rPr lang="ru-RU" sz="2800" b="1" dirty="0">
                <a:solidFill>
                  <a:srgbClr val="772961"/>
                </a:solidFill>
              </a:rPr>
              <a:t>Владимировна,</a:t>
            </a:r>
            <a:r>
              <a:rPr lang="ru-RU" sz="2800" dirty="0">
                <a:solidFill>
                  <a:srgbClr val="772961"/>
                </a:solidFill>
              </a:rPr>
              <a:t> </a:t>
            </a:r>
            <a:r>
              <a:rPr lang="ru-RU" sz="2800" dirty="0" smtClean="0">
                <a:solidFill>
                  <a:srgbClr val="772961"/>
                </a:solidFill>
              </a:rPr>
              <a:t>заведующий</a:t>
            </a:r>
            <a:br>
              <a:rPr lang="ru-RU" sz="2800" dirty="0" smtClean="0">
                <a:solidFill>
                  <a:srgbClr val="772961"/>
                </a:solidFill>
              </a:rPr>
            </a:br>
            <a:r>
              <a:rPr lang="ru-RU" sz="2800" dirty="0" smtClean="0">
                <a:solidFill>
                  <a:srgbClr val="772961"/>
                </a:solidFill>
              </a:rPr>
              <a:t> </a:t>
            </a:r>
            <a:r>
              <a:rPr lang="ru-RU" sz="2800" dirty="0">
                <a:solidFill>
                  <a:srgbClr val="772961"/>
                </a:solidFill>
              </a:rPr>
              <a:t>МДОУ №27 </a:t>
            </a:r>
            <a:r>
              <a:rPr lang="ru-RU" sz="2800" dirty="0" smtClean="0">
                <a:solidFill>
                  <a:srgbClr val="772961"/>
                </a:solidFill>
              </a:rPr>
              <a:t/>
            </a:r>
            <a:br>
              <a:rPr lang="ru-RU" sz="2800" dirty="0" smtClean="0">
                <a:solidFill>
                  <a:srgbClr val="772961"/>
                </a:solidFill>
              </a:rPr>
            </a:br>
            <a:r>
              <a:rPr lang="ru-RU" sz="2800" dirty="0" smtClean="0">
                <a:solidFill>
                  <a:srgbClr val="772961"/>
                </a:solidFill>
              </a:rPr>
              <a:t>«</a:t>
            </a:r>
            <a:r>
              <a:rPr lang="ru-RU" sz="2800" dirty="0">
                <a:solidFill>
                  <a:srgbClr val="772961"/>
                </a:solidFill>
              </a:rPr>
              <a:t>Цветик-</a:t>
            </a:r>
            <a:r>
              <a:rPr lang="ru-RU" sz="2800" dirty="0" err="1">
                <a:solidFill>
                  <a:srgbClr val="772961"/>
                </a:solidFill>
              </a:rPr>
              <a:t>семицветик</a:t>
            </a:r>
            <a:r>
              <a:rPr lang="ru-RU" sz="2800" dirty="0">
                <a:solidFill>
                  <a:srgbClr val="772961"/>
                </a:solidFill>
              </a:rPr>
              <a:t>»</a:t>
            </a:r>
            <a:endParaRPr lang="ru-RU" sz="2800" b="1" dirty="0">
              <a:solidFill>
                <a:srgbClr val="7729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4303" y="1484784"/>
            <a:ext cx="4219697" cy="1200329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ХОЛЫ И КОРИДОРЫ НАШЕГО </a:t>
            </a:r>
            <a:b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ДЕТСКОГО САДА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59" y="2852936"/>
            <a:ext cx="3884215" cy="380912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07" y="4333935"/>
            <a:ext cx="3595216" cy="23896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7338"/>
            <a:ext cx="4816799" cy="26203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378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229851"/>
            <a:ext cx="4219697" cy="83099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МЕТОДИЧЕСКИЙ КАБИНЕТ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"/>
          <a:stretch/>
        </p:blipFill>
        <p:spPr>
          <a:xfrm>
            <a:off x="5087892" y="1124744"/>
            <a:ext cx="3885517" cy="48762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903264" y="6106070"/>
            <a:ext cx="4168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Мастер-класс </a:t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«Построим Храм на крепкой вере»</a:t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"/>
          <a:stretch/>
        </p:blipFill>
        <p:spPr>
          <a:xfrm>
            <a:off x="179512" y="2283228"/>
            <a:ext cx="4585446" cy="37177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6106070"/>
            <a:ext cx="4585446" cy="64633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Школа </a:t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молодого педагога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00191" y="4293096"/>
            <a:ext cx="2520281" cy="1825766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619672" y="2636912"/>
            <a:ext cx="3168352" cy="805318"/>
          </a:xfrm>
          <a:prstGeom prst="rect">
            <a:avLst/>
          </a:prstGeom>
          <a:solidFill>
            <a:srgbClr val="E1F7FF"/>
          </a:solidFill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8327" y="1484784"/>
            <a:ext cx="4219697" cy="83099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МЕТОДИЧЕСКИЙ КАБИНЕТ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1" y="4581128"/>
            <a:ext cx="2520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Методический кабинет – </a:t>
            </a: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 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методической помощи для педагогов </a:t>
            </a:r>
            <a:endParaRPr lang="ru-RU" alt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3" b="34598"/>
          <a:stretch/>
        </p:blipFill>
        <p:spPr>
          <a:xfrm>
            <a:off x="194651" y="3399614"/>
            <a:ext cx="5937166" cy="32697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619672" y="2710661"/>
            <a:ext cx="3168352" cy="64633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Место для проведения родительских собраний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57" y="1557338"/>
            <a:ext cx="3885517" cy="29180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64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0" y="1139099"/>
            <a:ext cx="2160240" cy="945556"/>
          </a:xfrm>
          <a:prstGeom prst="rect">
            <a:avLst/>
          </a:prstGeom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340768"/>
            <a:ext cx="2736304" cy="635298"/>
          </a:xfrm>
          <a:prstGeom prst="rect">
            <a:avLst/>
          </a:prstGeom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1624118"/>
            <a:ext cx="2793322" cy="652754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956609" y="1630541"/>
            <a:ext cx="2594799" cy="64633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Детский сад</a:t>
            </a:r>
            <a:b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соисполнитель РИП</a:t>
            </a:r>
            <a:endParaRPr lang="ru-RU" alt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2476" y="2636912"/>
            <a:ext cx="2663340" cy="805318"/>
          </a:xfrm>
          <a:prstGeom prst="rect">
            <a:avLst/>
          </a:prstGeom>
          <a:solidFill>
            <a:srgbClr val="E1F7FF"/>
          </a:solidFill>
        </p:spPr>
        <p:txBody>
          <a:bodyPr wrap="square" lIns="0" tIns="0" rIns="0" bIns="0" rtlCol="0" anchor="t" anchorCtr="1">
            <a:spAutoFit/>
          </a:bodyPr>
          <a:lstStyle/>
          <a:p>
            <a:pPr algn="ctr"/>
            <a:endParaRPr lang="ru-RU" sz="11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1" y="3360286"/>
            <a:ext cx="7781892" cy="33090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23528" y="2636912"/>
            <a:ext cx="3170863" cy="58757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МДОУ Епархиальная  базовая площадка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56" y="1139099"/>
            <a:ext cx="5236870" cy="29956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13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052736"/>
            <a:ext cx="9144000" cy="1077218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5621"/>
                </a:solidFill>
              </a:rPr>
              <a:t>Долгосрочный </a:t>
            </a:r>
            <a:r>
              <a:rPr lang="ru-RU" b="1" dirty="0">
                <a:solidFill>
                  <a:srgbClr val="1A5621"/>
                </a:solidFill>
              </a:rPr>
              <a:t>проект: </a:t>
            </a:r>
            <a:r>
              <a:rPr lang="ru-RU" sz="3600" b="1" dirty="0" smtClean="0">
                <a:solidFill>
                  <a:srgbClr val="46742C"/>
                </a:solidFill>
              </a:rPr>
              <a:t/>
            </a:r>
            <a:br>
              <a:rPr lang="ru-RU" sz="3600" b="1" dirty="0" smtClean="0">
                <a:solidFill>
                  <a:srgbClr val="46742C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«ДОБРЫЙ ДЕТСКИЙ САД – ДЛЯ ДОБРЫХ СЕМЕЙ»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3488"/>
          <a:stretch/>
        </p:blipFill>
        <p:spPr>
          <a:xfrm>
            <a:off x="837194" y="2268810"/>
            <a:ext cx="7435705" cy="4400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4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052736"/>
            <a:ext cx="9144000" cy="1077218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5621"/>
                </a:solidFill>
              </a:rPr>
              <a:t>Фестиваль </a:t>
            </a:r>
            <a:r>
              <a:rPr lang="ru-RU" sz="3600" b="1" dirty="0" smtClean="0">
                <a:solidFill>
                  <a:srgbClr val="46742C"/>
                </a:solidFill>
              </a:rPr>
              <a:t/>
            </a:r>
            <a:br>
              <a:rPr lang="ru-RU" sz="3600" b="1" dirty="0" smtClean="0">
                <a:solidFill>
                  <a:srgbClr val="46742C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«СЕМЬЯ – РАДОСТЬ МОЯ»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4" y="2268810"/>
            <a:ext cx="7031504" cy="4400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70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350" y="5214938"/>
            <a:ext cx="7561138" cy="1631216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Открытие детского сада состоялось </a:t>
            </a:r>
            <a:r>
              <a:rPr lang="ru-RU" sz="20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16 </a:t>
            </a:r>
            <a:r>
              <a:rPr lang="ru-RU" sz="2000" b="1" dirty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декабря 1985 года.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Директор ТМЗ Малов А.Г. торжественно вручил символический ключ заведующей детским садом Платоновой Т.В.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53" y="1260672"/>
            <a:ext cx="5433331" cy="38965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42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6833" y="1178749"/>
            <a:ext cx="4157655" cy="95410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5621"/>
                </a:solidFill>
              </a:rPr>
              <a:t>Фестиваль семейных проектов</a:t>
            </a:r>
            <a:r>
              <a:rPr lang="ru-RU" sz="3600" b="1" dirty="0" smtClean="0">
                <a:solidFill>
                  <a:srgbClr val="46742C"/>
                </a:solidFill>
              </a:rPr>
              <a:t/>
            </a:r>
            <a:br>
              <a:rPr lang="ru-RU" sz="3600" b="1" dirty="0" smtClean="0">
                <a:solidFill>
                  <a:srgbClr val="46742C"/>
                </a:solidFill>
              </a:rPr>
            </a:br>
            <a:r>
              <a:rPr lang="ru-RU" sz="2000" b="1" dirty="0" smtClean="0">
                <a:solidFill>
                  <a:srgbClr val="772961"/>
                </a:solidFill>
              </a:rPr>
              <a:t>«ПУТЕШЕСТВИЯ В ИСТОРИЮ»</a:t>
            </a:r>
            <a:endParaRPr lang="ru-RU" sz="20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268810"/>
            <a:ext cx="4596674" cy="4400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51757"/>
            <a:ext cx="4399461" cy="33025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403350" y="5154285"/>
            <a:ext cx="2517919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5621"/>
                </a:solidFill>
              </a:rPr>
              <a:t>Мастер-класс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393104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САМЫЕ ДОБРЫЕ ДОКТОРА В МИРЕ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55" y="1833263"/>
            <a:ext cx="7052226" cy="46920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590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НАШИ КРАСНОРЕЧИВЫЕ ЛОГОПЕДЫ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55" y="1833263"/>
            <a:ext cx="7052225" cy="46920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80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3" y="4229039"/>
            <a:ext cx="3744416" cy="95410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46742C"/>
                </a:solidFill>
              </a:rPr>
              <a:t>МУЗЫКАЛЬНЫЙ ДОБРЫЙ ЗАЛ</a:t>
            </a:r>
            <a:endParaRPr lang="ru-RU" sz="28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4973" b="20015"/>
          <a:stretch/>
        </p:blipFill>
        <p:spPr>
          <a:xfrm>
            <a:off x="2987824" y="1181841"/>
            <a:ext cx="5976664" cy="28277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b="12994"/>
          <a:stretch/>
        </p:blipFill>
        <p:spPr>
          <a:xfrm>
            <a:off x="251520" y="3717032"/>
            <a:ext cx="5489809" cy="2952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78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982" r="8215" b="4049"/>
          <a:stretch/>
        </p:blipFill>
        <p:spPr>
          <a:xfrm>
            <a:off x="251520" y="3715620"/>
            <a:ext cx="4659569" cy="29537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26" y="1268760"/>
            <a:ext cx="4438001" cy="2952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21" y="4022119"/>
            <a:ext cx="3532795" cy="26472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7" y="1433844"/>
            <a:ext cx="3532795" cy="235519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162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«РУССКАЯ ИЗБА»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57" y="1833263"/>
            <a:ext cx="6846421" cy="46920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62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СЕНСОРНАЯ КОМНАТА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/>
          <a:stretch/>
        </p:blipFill>
        <p:spPr>
          <a:xfrm>
            <a:off x="2715744" y="2332268"/>
            <a:ext cx="6180606" cy="42769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7162"/>
            <a:ext cx="3573267" cy="32302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3231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СЕНСОРНАЯ КОМНАТА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779939"/>
            <a:ext cx="5852192" cy="38897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6" y="1831470"/>
            <a:ext cx="4895258" cy="32537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73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164234"/>
            <a:ext cx="4134966" cy="138499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6742C"/>
                </a:solidFill>
              </a:rPr>
              <a:t>НАШИ ГРУППЫ </a:t>
            </a:r>
            <a:br>
              <a:rPr lang="ru-RU" sz="2800" b="1" dirty="0" smtClean="0">
                <a:solidFill>
                  <a:srgbClr val="46742C"/>
                </a:solidFill>
              </a:rPr>
            </a:br>
            <a:r>
              <a:rPr lang="ru-RU" sz="2800" b="1" dirty="0" smtClean="0">
                <a:solidFill>
                  <a:srgbClr val="46742C"/>
                </a:solidFill>
              </a:rPr>
              <a:t>И САМЫЕ ДОБРЫЕ ВОСПИТАТЕЛИ</a:t>
            </a:r>
            <a:endParaRPr lang="ru-RU" sz="28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38933"/>
            <a:ext cx="4567014" cy="30324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7"/>
          <a:stretch/>
        </p:blipFill>
        <p:spPr>
          <a:xfrm>
            <a:off x="1043608" y="4143445"/>
            <a:ext cx="4443752" cy="271455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/>
          <a:stretch/>
        </p:blipFill>
        <p:spPr>
          <a:xfrm>
            <a:off x="285750" y="1673072"/>
            <a:ext cx="3423825" cy="30067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613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6742C"/>
                </a:solidFill>
              </a:rPr>
              <a:t>ЗДЕСЬ МОЖНО ЭКСПЕРИМЕНТИРОВАТЬ</a:t>
            </a:r>
            <a:endParaRPr lang="ru-RU" sz="28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02112"/>
            <a:ext cx="5852192" cy="46232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0" y="1710935"/>
            <a:ext cx="2471298" cy="29717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02646"/>
            <a:ext cx="3368187" cy="22387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571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350" y="6165304"/>
            <a:ext cx="7561138" cy="46166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72961"/>
                </a:solidFill>
              </a:rPr>
              <a:t>НАМ 30 ЛЕТ И МЫ МОЛОДЫ И ЭНЕРГИЧНЫ!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/>
          <a:stretch/>
        </p:blipFill>
        <p:spPr>
          <a:xfrm>
            <a:off x="1471056" y="1557338"/>
            <a:ext cx="7493432" cy="44639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521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10948"/>
            <a:ext cx="4039738" cy="30324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4280"/>
            <a:ext cx="4524285" cy="33962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r="19743"/>
          <a:stretch/>
        </p:blipFill>
        <p:spPr>
          <a:xfrm>
            <a:off x="323528" y="3809298"/>
            <a:ext cx="2223850" cy="29886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09298"/>
            <a:ext cx="3746084" cy="29619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28" y="3809298"/>
            <a:ext cx="2223850" cy="29651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4535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И НА КУХНЕ МЫ ТОЖЕ БЫЛИ!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2"/>
          <a:stretch/>
        </p:blipFill>
        <p:spPr>
          <a:xfrm>
            <a:off x="4860032" y="1902112"/>
            <a:ext cx="4104456" cy="48392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45" y="1902112"/>
            <a:ext cx="3037189" cy="483925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77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164234"/>
            <a:ext cx="8307932" cy="830997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КОНСУЛЬТАЦИОННЫЙ ПУНКТ «СОЛНЫШКО» </a:t>
            </a:r>
          </a:p>
          <a:p>
            <a:pPr algn="r"/>
            <a:r>
              <a:rPr lang="ru-RU" altLang="ru-RU" sz="2400" b="1" dirty="0" smtClean="0">
                <a:solidFill>
                  <a:srgbClr val="772961"/>
                </a:solidFill>
                <a:latin typeface="Arial" pitchFamily="34" charset="0"/>
                <a:cs typeface="Arial" pitchFamily="34" charset="0"/>
              </a:rPr>
              <a:t>ДЛЯ ДЕТЕЙ, НЕ ПОСЕЩАЮЩИХ ДЕТСКИЙ САД</a:t>
            </a:r>
            <a:endParaRPr lang="ru-RU" alt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45" y="2192660"/>
            <a:ext cx="5414455" cy="43326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8" y="2192660"/>
            <a:ext cx="2881058" cy="43326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893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b="9528"/>
          <a:stretch/>
        </p:blipFill>
        <p:spPr>
          <a:xfrm>
            <a:off x="179512" y="2204864"/>
            <a:ext cx="8760246" cy="4419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785" y="1557338"/>
            <a:ext cx="9144000" cy="52322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72961"/>
                </a:solidFill>
              </a:rPr>
              <a:t>НАШ ЛЮБИМЫЙ ДЕТСКИЙ САД!</a:t>
            </a:r>
            <a:endParaRPr lang="ru-RU" sz="28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8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73" y="1412776"/>
            <a:ext cx="4901881" cy="5688632"/>
          </a:xfrm>
          <a:prstGeom prst="rect">
            <a:avLst/>
          </a:prstGeom>
          <a:ln w="3810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431059" y="2996952"/>
            <a:ext cx="4680521" cy="353943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72961"/>
                </a:solidFill>
              </a:rPr>
              <a:t>«Цветик – </a:t>
            </a:r>
            <a:r>
              <a:rPr lang="ru-RU" sz="2800" b="1" dirty="0" err="1">
                <a:solidFill>
                  <a:srgbClr val="772961"/>
                </a:solidFill>
              </a:rPr>
              <a:t>семицветик</a:t>
            </a:r>
            <a:r>
              <a:rPr lang="ru-RU" sz="2800" b="1" dirty="0">
                <a:solidFill>
                  <a:srgbClr val="772961"/>
                </a:solidFill>
              </a:rPr>
              <a:t>» – </a:t>
            </a:r>
            <a:r>
              <a:rPr lang="ru-RU" sz="2800" b="1" dirty="0" smtClean="0">
                <a:solidFill>
                  <a:srgbClr val="772961"/>
                </a:solidFill>
              </a:rPr>
              <a:t/>
            </a:r>
            <a:br>
              <a:rPr lang="ru-RU" sz="2800" b="1" dirty="0" smtClean="0">
                <a:solidFill>
                  <a:srgbClr val="772961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добрый </a:t>
            </a:r>
            <a:r>
              <a:rPr lang="ru-RU" sz="2800" b="1" dirty="0">
                <a:solidFill>
                  <a:srgbClr val="772961"/>
                </a:solidFill>
              </a:rPr>
              <a:t>детский сад!</a:t>
            </a:r>
          </a:p>
          <a:p>
            <a:pPr algn="ctr"/>
            <a:r>
              <a:rPr lang="ru-RU" sz="2800" b="1" dirty="0">
                <a:solidFill>
                  <a:srgbClr val="772961"/>
                </a:solidFill>
              </a:rPr>
              <a:t>«Цветик – </a:t>
            </a:r>
            <a:r>
              <a:rPr lang="ru-RU" sz="2800" b="1" dirty="0" err="1">
                <a:solidFill>
                  <a:srgbClr val="772961"/>
                </a:solidFill>
              </a:rPr>
              <a:t>семицветик</a:t>
            </a:r>
            <a:r>
              <a:rPr lang="ru-RU" sz="2800" b="1" dirty="0">
                <a:solidFill>
                  <a:srgbClr val="772961"/>
                </a:solidFill>
              </a:rPr>
              <a:t>» – </a:t>
            </a:r>
            <a:r>
              <a:rPr lang="ru-RU" sz="2800" b="1" dirty="0" smtClean="0">
                <a:solidFill>
                  <a:srgbClr val="772961"/>
                </a:solidFill>
              </a:rPr>
              <a:t/>
            </a:r>
            <a:br>
              <a:rPr lang="ru-RU" sz="2800" b="1" dirty="0" smtClean="0">
                <a:solidFill>
                  <a:srgbClr val="772961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для </a:t>
            </a:r>
            <a:r>
              <a:rPr lang="ru-RU" sz="2800" b="1" dirty="0">
                <a:solidFill>
                  <a:srgbClr val="772961"/>
                </a:solidFill>
              </a:rPr>
              <a:t>маленьких ребят!</a:t>
            </a:r>
          </a:p>
          <a:p>
            <a:pPr algn="ctr"/>
            <a:r>
              <a:rPr lang="ru-RU" sz="2800" b="1" dirty="0">
                <a:solidFill>
                  <a:srgbClr val="772961"/>
                </a:solidFill>
              </a:rPr>
              <a:t>Сбережем, </a:t>
            </a:r>
            <a:r>
              <a:rPr lang="ru-RU" sz="2800" b="1" dirty="0" smtClean="0">
                <a:solidFill>
                  <a:srgbClr val="772961"/>
                </a:solidFill>
              </a:rPr>
              <a:t>согреем</a:t>
            </a:r>
            <a:br>
              <a:rPr lang="ru-RU" sz="2800" b="1" dirty="0" smtClean="0">
                <a:solidFill>
                  <a:srgbClr val="772961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 </a:t>
            </a:r>
            <a:r>
              <a:rPr lang="ru-RU" sz="2800" b="1" dirty="0">
                <a:solidFill>
                  <a:srgbClr val="772961"/>
                </a:solidFill>
              </a:rPr>
              <a:t>дорогой цветок,</a:t>
            </a:r>
          </a:p>
          <a:p>
            <a:pPr algn="ctr"/>
            <a:r>
              <a:rPr lang="ru-RU" sz="2800" b="1" dirty="0">
                <a:solidFill>
                  <a:srgbClr val="772961"/>
                </a:solidFill>
              </a:rPr>
              <a:t>Чтоб добрые желания </a:t>
            </a:r>
            <a:r>
              <a:rPr lang="ru-RU" sz="2800" b="1" dirty="0" smtClean="0">
                <a:solidFill>
                  <a:srgbClr val="772961"/>
                </a:solidFill>
              </a:rPr>
              <a:t/>
            </a:r>
            <a:br>
              <a:rPr lang="ru-RU" sz="2800" b="1" dirty="0" smtClean="0">
                <a:solidFill>
                  <a:srgbClr val="772961"/>
                </a:solidFill>
              </a:rPr>
            </a:br>
            <a:r>
              <a:rPr lang="ru-RU" sz="2800" b="1" dirty="0" smtClean="0">
                <a:solidFill>
                  <a:srgbClr val="772961"/>
                </a:solidFill>
              </a:rPr>
              <a:t>исполнять </a:t>
            </a:r>
            <a:r>
              <a:rPr lang="ru-RU" sz="2800" b="1" dirty="0">
                <a:solidFill>
                  <a:srgbClr val="772961"/>
                </a:solidFill>
              </a:rPr>
              <a:t>он мог!</a:t>
            </a:r>
          </a:p>
        </p:txBody>
      </p:sp>
    </p:spTree>
    <p:extLst>
      <p:ext uri="{BB962C8B-B14F-4D97-AF65-F5344CB8AC3E}">
        <p14:creationId xmlns:p14="http://schemas.microsoft.com/office/powerpoint/2010/main" val="24545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915816" y="3002197"/>
            <a:ext cx="58326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6742C"/>
                </a:solidFill>
              </a:rPr>
              <a:t>СПАСИБО </a:t>
            </a:r>
            <a:r>
              <a:rPr lang="ru-RU" sz="3200" b="1" dirty="0" smtClean="0">
                <a:solidFill>
                  <a:srgbClr val="46742C"/>
                </a:solidFill>
              </a:rPr>
              <a:t/>
            </a:r>
            <a:br>
              <a:rPr lang="ru-RU" sz="3200" b="1" dirty="0" smtClean="0">
                <a:solidFill>
                  <a:srgbClr val="46742C"/>
                </a:solidFill>
              </a:rPr>
            </a:br>
            <a:r>
              <a:rPr lang="ru-RU" sz="3200" b="1" dirty="0" smtClean="0">
                <a:solidFill>
                  <a:srgbClr val="46742C"/>
                </a:solidFill>
              </a:rPr>
              <a:t>ЗА </a:t>
            </a:r>
            <a:r>
              <a:rPr lang="ru-RU" sz="3200" b="1" dirty="0" smtClean="0">
                <a:solidFill>
                  <a:srgbClr val="46742C"/>
                </a:solidFill>
              </a:rPr>
              <a:t>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9"/>
          <a:stretch/>
        </p:blipFill>
        <p:spPr>
          <a:xfrm>
            <a:off x="1" y="-3113"/>
            <a:ext cx="9144000" cy="68611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63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0" y="1807116"/>
            <a:ext cx="2740606" cy="1200329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72961"/>
                </a:solidFill>
              </a:rPr>
              <a:t>НАШИ ЛУЧШИЕ ДЕТСКИЕ ПЛОЩАДКИ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24" y="3403591"/>
            <a:ext cx="4879658" cy="33177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74" y="1557338"/>
            <a:ext cx="4385833" cy="29002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55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7239" y="5463510"/>
            <a:ext cx="2740606" cy="1200329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772961"/>
                </a:solidFill>
              </a:rPr>
              <a:t>НАШИ ЛУЧШИЕ ДЕТСКИЕ ПЛОЩАДКИ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12976"/>
            <a:ext cx="5225164" cy="3450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4769709" cy="31683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385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1412776"/>
            <a:ext cx="4603182" cy="156966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ЕСТЬ У НАС ОГОРОД, </a:t>
            </a:r>
          </a:p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ТАМ КАРТОШКА РАСТЕТ.</a:t>
            </a:r>
          </a:p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СВЕКЛА, РЕПКА И КАПУСТА </a:t>
            </a:r>
          </a:p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И КЛУБНИКА ОЧЕНЬ ГУСТО!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6661"/>
            <a:ext cx="4603182" cy="34508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7337"/>
            <a:ext cx="3633909" cy="518403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482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184" y="1580094"/>
            <a:ext cx="2730974" cy="1569660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В ЗДОРОВОМ ТЕЛЕ –</a:t>
            </a:r>
            <a:b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ЗДОРОВЫЙ ДУХ!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87178"/>
            <a:ext cx="5552785" cy="41460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8132"/>
            <a:ext cx="3595070" cy="26843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52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580094"/>
            <a:ext cx="7339486" cy="46166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6742C"/>
                </a:solidFill>
                <a:latin typeface="Arial" pitchFamily="34" charset="0"/>
                <a:cs typeface="Arial" pitchFamily="34" charset="0"/>
              </a:rPr>
              <a:t>В ЗДОРОВОМ ТЕЛЕ – ЗДОРОВЫЙ ДУХ!</a:t>
            </a:r>
            <a:endParaRPr lang="ru-RU" sz="2400" b="1" dirty="0">
              <a:solidFill>
                <a:srgbClr val="46742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0506"/>
          <a:stretch/>
        </p:blipFill>
        <p:spPr>
          <a:xfrm>
            <a:off x="1403349" y="2206170"/>
            <a:ext cx="4816799" cy="32958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7" r="12622" b="13232"/>
          <a:stretch/>
        </p:blipFill>
        <p:spPr>
          <a:xfrm>
            <a:off x="5580112" y="3308986"/>
            <a:ext cx="3470536" cy="33530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6994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>
          <a:xfrm>
            <a:off x="-17148" y="1"/>
            <a:ext cx="916114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580094"/>
            <a:ext cx="7339486" cy="46166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72961"/>
                </a:solidFill>
              </a:rPr>
              <a:t>СТРАНА НЕОБЫКНОВЕННОГО ДЕТСТВА</a:t>
            </a:r>
            <a:endParaRPr lang="ru-RU" sz="2400" b="1" dirty="0">
              <a:solidFill>
                <a:srgbClr val="77296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88" y="2162524"/>
            <a:ext cx="6672260" cy="44348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0381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 anchor="t" anchorCtr="1">
        <a:spAutoFit/>
      </a:bodyPr>
      <a:lstStyle>
        <a:defPPr algn="ctr">
          <a:defRPr sz="1100" dirty="0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13389</TotalTime>
  <Words>212</Words>
  <Application>Microsoft Office PowerPoint</Application>
  <PresentationFormat>Экран (4:3)</PresentationFormat>
  <Paragraphs>80</Paragraphs>
  <Slides>35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мартышка</cp:lastModifiedBy>
  <cp:revision>683</cp:revision>
  <cp:lastPrinted>2013-11-20T10:30:47Z</cp:lastPrinted>
  <dcterms:created xsi:type="dcterms:W3CDTF">2009-05-12T10:44:49Z</dcterms:created>
  <dcterms:modified xsi:type="dcterms:W3CDTF">2015-12-09T21:28:53Z</dcterms:modified>
</cp:coreProperties>
</file>